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2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20" r:id="rId1"/>
  </p:sldMasterIdLst>
  <p:notesMasterIdLst>
    <p:notesMasterId r:id="rId4"/>
  </p:notesMasterIdLst>
  <p:handoutMasterIdLst>
    <p:handoutMasterId r:id="rId5"/>
  </p:handoutMasterIdLst>
  <p:sldIdLst>
    <p:sldId id="360" r:id="rId2"/>
    <p:sldId id="259" r:id="rId3"/>
  </p:sldIdLst>
  <p:sldSz cx="12192000" cy="6858000"/>
  <p:notesSz cx="6858000" cy="9144000"/>
  <p:custDataLst>
    <p:tags r:id="rId6"/>
  </p:custData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annerbeck Anke, CB-1" initials="DAC" lastIdx="16" clrIdx="0">
    <p:extLst>
      <p:ext uri="{19B8F6BF-5375-455C-9EA6-DF929625EA0E}">
        <p15:presenceInfo xmlns:p15="http://schemas.microsoft.com/office/powerpoint/2012/main" userId="S::anke.dannerbeck@bmwgroup.com::fd0449d5-378d-4b92-af7e-1dec4ec42989" providerId="AD"/>
      </p:ext>
    </p:extLst>
  </p:cmAuthor>
  <p:cmAuthor id="2" name="Mazur Karen, AU-1" initials="MKA" lastIdx="21" clrIdx="1">
    <p:extLst>
      <p:ext uri="{19B8F6BF-5375-455C-9EA6-DF929625EA0E}">
        <p15:presenceInfo xmlns:p15="http://schemas.microsoft.com/office/powerpoint/2012/main" userId="Mazur Karen, AU-1" providerId="None"/>
      </p:ext>
    </p:extLst>
  </p:cmAuthor>
  <p:cmAuthor id="3" name="Karen" initials="K" lastIdx="1" clrIdx="2">
    <p:extLst>
      <p:ext uri="{19B8F6BF-5375-455C-9EA6-DF929625EA0E}">
        <p15:presenceInfo xmlns:p15="http://schemas.microsoft.com/office/powerpoint/2012/main" userId="Kare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7E79"/>
    <a:srgbClr val="6F6F6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C083E6E3-FA7D-4D7B-A595-EF9225AFEA82}">
  <a:tblStyle styleId="{C083E6E3-FA7D-4D7B-A595-EF9225AFEA82}" styleName="Helle Formatvorlage 1 - Akz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/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/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2" autoAdjust="0"/>
    <p:restoredTop sz="94402" autoAdjust="0"/>
  </p:normalViewPr>
  <p:slideViewPr>
    <p:cSldViewPr snapToGrid="0">
      <p:cViewPr varScale="1">
        <p:scale>
          <a:sx n="161" d="100"/>
          <a:sy n="161" d="100"/>
        </p:scale>
        <p:origin x="232" y="10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howGuides="1">
      <p:cViewPr varScale="1">
        <p:scale>
          <a:sx n="77" d="100"/>
          <a:sy n="77" d="100"/>
        </p:scale>
        <p:origin x="3234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11" Type="http://schemas.openxmlformats.org/officeDocument/2006/relationships/tableStyles" Target="tableStyles.xml"/><Relationship Id="rId5" Type="http://schemas.openxmlformats.org/officeDocument/2006/relationships/handoutMaster" Target="handoutMasters/handoutMaster1.xml"/><Relationship Id="rId10" Type="http://schemas.openxmlformats.org/officeDocument/2006/relationships/theme" Target="theme/theme1.xml"/><Relationship Id="rId4" Type="http://schemas.openxmlformats.org/officeDocument/2006/relationships/notesMaster" Target="notesMasters/notesMaster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>
              <a:latin typeface="BMWGroupTN Condensed" pitchFamily="50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3581A5-E4C6-4927-B3C0-8FAA582B9D53}" type="datetimeFigureOut">
              <a:rPr lang="de-DE" smtClean="0">
                <a:latin typeface="BMWGroupTN Condensed" pitchFamily="50" charset="0"/>
              </a:rPr>
              <a:t>14.11.2024</a:t>
            </a:fld>
            <a:endParaRPr lang="de-DE" dirty="0">
              <a:latin typeface="BMWGroupTN Condensed" pitchFamily="50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>
              <a:latin typeface="BMWGroupTN Condensed" pitchFamily="50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AB3B58-435A-4CAB-BEDA-B203A898BBFC}" type="slidenum">
              <a:rPr lang="de-DE" smtClean="0">
                <a:latin typeface="BMWGroupTN Condensed" pitchFamily="50" charset="0"/>
              </a:rPr>
              <a:t>‹Nr.›</a:t>
            </a:fld>
            <a:endParaRPr lang="de-DE" dirty="0">
              <a:latin typeface="BMWGroupTN Condensed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44551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>
                <a:latin typeface="BMWGroupTN Condensed" pitchFamily="50" charset="0"/>
              </a:defRPr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rtl="0">
              <a:defRPr sz="1200">
                <a:latin typeface="BMWGroupTN Condensed" pitchFamily="50" charset="0"/>
              </a:defRPr>
            </a:lvl1pPr>
          </a:lstStyle>
          <a:p>
            <a:fld id="{C9ACC0F7-209C-4EE4-A1D5-BFF0CBCA9BC3}" type="datetimeFigureOut">
              <a:rPr lang="de-DE" smtClean="0"/>
              <a:pPr/>
              <a:t>14.11.2024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>
                <a:latin typeface="BMWGroupTN Condensed" pitchFamily="50" charset="0"/>
              </a:defRPr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rtl="0">
              <a:defRPr sz="1200">
                <a:latin typeface="BMWGroupTN Condensed" pitchFamily="50" charset="0"/>
              </a:defRPr>
            </a:lvl1pPr>
          </a:lstStyle>
          <a:p>
            <a:fld id="{845B7A2B-9D63-4AB1-9A7A-EE5F31796489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322659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BMWGroupTN Condensed" pitchFamily="50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BMWGroupTN Condensed" pitchFamily="50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BMWGroupTN Condensed" pitchFamily="50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BMWGroupTN Condensed" pitchFamily="50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BMWGroupTN Condensed" pitchFamily="50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Relationship Id="rId4" Type="http://schemas.openxmlformats.org/officeDocument/2006/relationships/image" Target="../media/image1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A53C345-3C69-67E0-9270-9DA885B897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31DB9D4B-C806-23B3-5E26-DBAF2F71AD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8FF7643-310D-D30B-17F0-1639044748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864B8-7899-4509-8D21-1FDCFBF9D5DD}" type="datetimeFigureOut">
              <a:rPr lang="de-DE" smtClean="0"/>
              <a:t>14.11.2024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E8F09AA-9850-AFD5-9575-47735A32AE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C861CF1-D149-37D9-1483-012FB5AE4E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3D12A-C667-413C-8E56-C972FF4FE83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310859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B67C748-4C71-F64C-8011-58F7227ADC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059D9070-C3B5-92E3-E5DF-0057A4B1B0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13019CD-4AE5-A4F5-0825-A9608A09BE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864B8-7899-4509-8D21-1FDCFBF9D5DD}" type="datetimeFigureOut">
              <a:rPr lang="de-DE" smtClean="0"/>
              <a:t>14.11.2024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E5452C6-8ABA-319D-124F-F0429073D4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E2EA32F-DF35-C38F-0E05-76B25453B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3D12A-C667-413C-8E56-C972FF4FE83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102938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7D163410-B619-9B5A-6017-41DD7685E84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C6AF2093-A82D-D161-7E07-5DEA25D0729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CB9B571-A9F9-6E90-023D-B3E0E34FB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864B8-7899-4509-8D21-1FDCFBF9D5DD}" type="datetimeFigureOut">
              <a:rPr lang="de-DE" smtClean="0"/>
              <a:t>14.11.2024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E0314A9-84DA-24F4-BC6D-439B456A90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1E879EF-CFDA-11AF-EF2E-FA12455FBE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3D12A-C667-413C-8E56-C972FF4FE83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93814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Grid |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DEE7053F-DB9B-44B2-AD0F-3AB1F6CB571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26319388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DEE7053F-DB9B-44B2-AD0F-3AB1F6CB571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88947" y="347184"/>
            <a:ext cx="11224684" cy="400110"/>
          </a:xfrm>
        </p:spPr>
        <p:txBody>
          <a:bodyPr vert="horz"/>
          <a:lstStyle>
            <a:lvl1pPr rtl="0">
              <a:defRPr/>
            </a:lvl1pPr>
          </a:lstStyle>
          <a:p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Action Title. 26pt. All Caps. </a:t>
            </a:r>
            <a:r>
              <a:rPr lang="de-DE" noProof="0" dirty="0" err="1"/>
              <a:t>Two</a:t>
            </a:r>
            <a:r>
              <a:rPr lang="de-DE" noProof="0" dirty="0"/>
              <a:t> </a:t>
            </a:r>
            <a:r>
              <a:rPr lang="de-DE" noProof="0" dirty="0" err="1"/>
              <a:t>lines</a:t>
            </a:r>
            <a:r>
              <a:rPr lang="de-DE" noProof="0" dirty="0"/>
              <a:t> maximum.</a:t>
            </a:r>
          </a:p>
        </p:txBody>
      </p:sp>
    </p:spTree>
    <p:extLst>
      <p:ext uri="{BB962C8B-B14F-4D97-AF65-F5344CB8AC3E}">
        <p14:creationId xmlns:p14="http://schemas.microsoft.com/office/powerpoint/2010/main" val="188754646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B6FEA5A-9CF1-DE9D-7B75-FC828CBBDA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6F6D789-75F9-A41A-41B1-6D16F6B073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ECE032E-D25A-D5A4-EB03-B16005797E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864B8-7899-4509-8D21-1FDCFBF9D5DD}" type="datetimeFigureOut">
              <a:rPr lang="de-DE" smtClean="0"/>
              <a:t>14.11.2024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A099A17-A4AF-3000-23CE-EAC5795275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DFFF40E-3065-7E90-59A8-D1902B8BA2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3D12A-C667-413C-8E56-C972FF4FE83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537792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36DD601-3EDD-E645-1E7A-81C7CC876C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7E72301-EAA2-9075-26CF-C199761939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E5D708A-EFA3-B506-EF2A-209EF3C880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864B8-7899-4509-8D21-1FDCFBF9D5DD}" type="datetimeFigureOut">
              <a:rPr lang="de-DE" smtClean="0"/>
              <a:t>14.11.2024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C322A68-28AD-BAC4-03B9-4E2AD95B86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624F7F9-E885-1B27-112A-7520FC7967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3D12A-C667-413C-8E56-C972FF4FE83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234373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F2EB763-7759-A28D-A46A-048EAB6144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DCB9A69-5CAD-72CF-D3AF-D95F57A7323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07B1AC6E-AB5C-C900-4469-F8150D09CA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0E40664-8FC4-39FD-2AB7-6A283D0D1B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864B8-7899-4509-8D21-1FDCFBF9D5DD}" type="datetimeFigureOut">
              <a:rPr lang="de-DE" smtClean="0"/>
              <a:t>14.11.2024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08F7C52-D2E5-1F1D-9CE5-B78D1A6DB9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120D795-7B57-E681-8576-08E8F6F321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3D12A-C667-413C-8E56-C972FF4FE83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0777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654B226-7F9A-CF59-848B-AB244ECBF6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33C3D3A-7B5F-46DC-7651-07CCC3DF25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E5ADD5F0-99AC-9BF2-8373-BA4410A402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93F4E773-1C63-B3E9-8DC0-950A385C8D4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306284E6-58EE-2284-CA6F-8C9C464460C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2A3822DE-31FA-C319-A74F-A840ACD7D8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864B8-7899-4509-8D21-1FDCFBF9D5DD}" type="datetimeFigureOut">
              <a:rPr lang="de-DE" smtClean="0"/>
              <a:t>14.11.2024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37D37A46-27F1-DF2E-D94E-B8402FFEAE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1FC9B41E-E572-F94A-4BC0-C65818C6EB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3D12A-C667-413C-8E56-C972FF4FE83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472456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AE1C98E-37BA-4419-CB66-14C36A6179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1214ABC3-7B55-1F7B-E5F3-C1D12C5139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864B8-7899-4509-8D21-1FDCFBF9D5DD}" type="datetimeFigureOut">
              <a:rPr lang="de-DE" smtClean="0"/>
              <a:t>14.11.2024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6016A66-EF59-67E4-E019-0A3C1C5D27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0091E7F-C1CC-7265-5C9A-31E55CEBA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3D12A-C667-413C-8E56-C972FF4FE83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317408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4E75B5C9-545E-093D-42C3-3F55BCDBF8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864B8-7899-4509-8D21-1FDCFBF9D5DD}" type="datetimeFigureOut">
              <a:rPr lang="de-DE" smtClean="0"/>
              <a:t>14.11.2024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EF7EEFEA-931D-0815-88B4-3BE82D5102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58AF20E-CCDF-7363-22F2-B072DED221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3D12A-C667-413C-8E56-C972FF4FE83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10822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76CC4F-2AEB-4765-E63C-B02A29C6F3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ED7844B-C71E-C3B3-15D1-4F62EECA7B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FA987A4A-5982-157C-8517-5B72F8B62A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40B26CD-C4C9-1DC5-F78E-E8691243B6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864B8-7899-4509-8D21-1FDCFBF9D5DD}" type="datetimeFigureOut">
              <a:rPr lang="de-DE" smtClean="0"/>
              <a:t>14.11.2024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BDF2FFB-8B90-431B-7FE3-379CCFF0C9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995572D-5C89-23B2-D99C-3BA0ED01AC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3D12A-C667-413C-8E56-C972FF4FE83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995813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95D7563-7451-9C30-91BC-F88E67E434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4CBF5117-F1AE-B6C7-54A3-CDF18543C40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8DAC7538-956E-D735-6B2F-70F3ADC602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2B963A0-C962-7CE8-C9FC-D5948DDE94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864B8-7899-4509-8D21-1FDCFBF9D5DD}" type="datetimeFigureOut">
              <a:rPr lang="de-DE" smtClean="0"/>
              <a:t>14.11.2024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09D903C-C439-CAD1-06C5-3ECE6B4DED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60DBF89-55A9-C28B-EAA1-80EA57E797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3D12A-C667-413C-8E56-C972FF4FE83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104451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40889C5C-66C2-3A45-A869-84FD739611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F157D1F-9703-A5D6-9670-8436A91C59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604B60F-90DD-7C60-0B8C-047AC4E65AC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7864B8-7899-4509-8D21-1FDCFBF9D5DD}" type="datetimeFigureOut">
              <a:rPr lang="de-DE" smtClean="0"/>
              <a:t>14.11.2024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3877E1B-C0DC-A234-2965-D3262C8C5F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F8BF683-2BF6-4F56-3D84-B1613D821E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C3D12A-C667-413C-8E56-C972FF4FE83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01760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969CCC3-50E5-4499-B2F3-BD0FA4B655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5" y="575784"/>
            <a:ext cx="11224684" cy="492443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r>
              <a:rPr lang="de-DE" sz="18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RACER Benchmark Group</a:t>
            </a:r>
            <a:br>
              <a:rPr lang="de-DE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Anlass/Event, Plattform</a:t>
            </a:r>
            <a:r>
              <a:rPr lang="de-DE" sz="220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/Medium/ Datum </a:t>
            </a:r>
            <a:r>
              <a:rPr lang="de-DE" sz="2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|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Teilnehmer</a:t>
            </a:r>
            <a:endParaRPr lang="de-DE" sz="20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Tabelle 3">
            <a:extLst>
              <a:ext uri="{FF2B5EF4-FFF2-40B4-BE49-F238E27FC236}">
                <a16:creationId xmlns:a16="http://schemas.microsoft.com/office/drawing/2014/main" id="{F2049A1F-8B4A-4968-AEE7-D70D992C50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9631595"/>
              </p:ext>
            </p:extLst>
          </p:nvPr>
        </p:nvGraphicFramePr>
        <p:xfrm>
          <a:off x="479425" y="1441078"/>
          <a:ext cx="11224683" cy="3455956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1988680">
                  <a:extLst>
                    <a:ext uri="{9D8B030D-6E8A-4147-A177-3AD203B41FA5}">
                      <a16:colId xmlns:a16="http://schemas.microsoft.com/office/drawing/2014/main" val="1592309798"/>
                    </a:ext>
                  </a:extLst>
                </a:gridCol>
                <a:gridCol w="1387098">
                  <a:extLst>
                    <a:ext uri="{9D8B030D-6E8A-4147-A177-3AD203B41FA5}">
                      <a16:colId xmlns:a16="http://schemas.microsoft.com/office/drawing/2014/main" val="2686096053"/>
                    </a:ext>
                  </a:extLst>
                </a:gridCol>
                <a:gridCol w="7848905">
                  <a:extLst>
                    <a:ext uri="{9D8B030D-6E8A-4147-A177-3AD203B41FA5}">
                      <a16:colId xmlns:a16="http://schemas.microsoft.com/office/drawing/2014/main" val="2060311060"/>
                    </a:ext>
                  </a:extLst>
                </a:gridCol>
              </a:tblGrid>
              <a:tr h="493708"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solidFill>
                            <a:schemeClr val="bg1"/>
                          </a:solidFill>
                        </a:rPr>
                        <a:t>Thema</a:t>
                      </a:r>
                    </a:p>
                  </a:txBody>
                  <a:tcPr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dirty="0">
                          <a:solidFill>
                            <a:schemeClr val="bg1"/>
                          </a:solidFill>
                        </a:rPr>
                        <a:t>Wer?</a:t>
                      </a:r>
                    </a:p>
                  </a:txBody>
                  <a:tcPr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solidFill>
                            <a:schemeClr val="bg1"/>
                          </a:solidFill>
                        </a:rPr>
                        <a:t>Ablauf/Ergebnis</a:t>
                      </a:r>
                    </a:p>
                  </a:txBody>
                  <a:tcPr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8109149"/>
                  </a:ext>
                </a:extLst>
              </a:tr>
              <a:tr h="493708">
                <a:tc>
                  <a:txBody>
                    <a:bodyPr/>
                    <a:lstStyle/>
                    <a:p>
                      <a:pPr algn="ctr"/>
                      <a:endParaRPr lang="de-DE" sz="1400" b="1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400" b="1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300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600534"/>
                  </a:ext>
                </a:extLst>
              </a:tr>
              <a:tr h="493708">
                <a:tc>
                  <a:txBody>
                    <a:bodyPr/>
                    <a:lstStyle/>
                    <a:p>
                      <a:pPr algn="ctr"/>
                      <a:endParaRPr lang="de-DE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3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00915788"/>
                  </a:ext>
                </a:extLst>
              </a:tr>
              <a:tr h="493708">
                <a:tc>
                  <a:txBody>
                    <a:bodyPr/>
                    <a:lstStyle/>
                    <a:p>
                      <a:pPr algn="ctr"/>
                      <a:endParaRPr lang="de-DE" sz="1400" b="1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400" b="1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3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6156935"/>
                  </a:ext>
                </a:extLst>
              </a:tr>
              <a:tr h="493708">
                <a:tc>
                  <a:txBody>
                    <a:bodyPr/>
                    <a:lstStyle/>
                    <a:p>
                      <a:pPr algn="ctr"/>
                      <a:endParaRPr lang="de-DE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3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62737304"/>
                  </a:ext>
                </a:extLst>
              </a:tr>
              <a:tr h="493708">
                <a:tc>
                  <a:txBody>
                    <a:bodyPr/>
                    <a:lstStyle/>
                    <a:p>
                      <a:pPr algn="ctr"/>
                      <a:endParaRPr lang="de-DE" sz="1400" b="1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400" b="1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de-DE" sz="13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3867380"/>
                  </a:ext>
                </a:extLst>
              </a:tr>
              <a:tr h="493708">
                <a:tc>
                  <a:txBody>
                    <a:bodyPr/>
                    <a:lstStyle/>
                    <a:p>
                      <a:pPr algn="ctr"/>
                      <a:endParaRPr lang="de-DE" sz="1400" b="1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1400" b="1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de-DE" sz="13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68202030"/>
                  </a:ext>
                </a:extLst>
              </a:tr>
            </a:tbl>
          </a:graphicData>
        </a:graphic>
      </p:graphicFrame>
      <p:sp>
        <p:nvSpPr>
          <p:cNvPr id="5" name="Textfeld 4">
            <a:extLst>
              <a:ext uri="{FF2B5EF4-FFF2-40B4-BE49-F238E27FC236}">
                <a16:creationId xmlns:a16="http://schemas.microsoft.com/office/drawing/2014/main" id="{8CEA6151-6A28-6F49-89EE-3CBD3539FCAB}"/>
              </a:ext>
            </a:extLst>
          </p:cNvPr>
          <p:cNvSpPr txBox="1"/>
          <p:nvPr/>
        </p:nvSpPr>
        <p:spPr>
          <a:xfrm>
            <a:off x="9178288" y="6380640"/>
            <a:ext cx="2525820" cy="21544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C00000"/>
            </a:solidFill>
          </a:ln>
        </p:spPr>
        <p:txBody>
          <a:bodyPr vert="horz" wrap="none" lIns="0" tIns="0" rIns="0" bIns="0" rtlCol="0">
            <a:spAutoFit/>
          </a:bodyPr>
          <a:lstStyle/>
          <a:p>
            <a: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Tx/>
              <a:buNone/>
            </a:pPr>
            <a:r>
              <a:rPr lang="de-DE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s. Anhang RACER Anti Trust </a:t>
            </a:r>
            <a:r>
              <a:rPr lang="de-DE" sz="14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Policy</a:t>
            </a:r>
            <a:r>
              <a:rPr lang="de-DE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3948035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1481" y="745118"/>
            <a:ext cx="11224684" cy="307777"/>
          </a:xfrm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de-DE" sz="2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Anhang: Antitrust Policy der RACER benchmark Group GmbH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8861" y="1413301"/>
            <a:ext cx="11274278" cy="4751863"/>
          </a:xfrm>
        </p:spPr>
        <p:txBody>
          <a:bodyPr>
            <a:normAutofit fontScale="85000" lnSpcReduction="10000"/>
          </a:bodyPr>
          <a:lstStyle/>
          <a:p>
            <a:pPr lvl="1">
              <a:buClr>
                <a:srgbClr val="C00000"/>
              </a:buClr>
              <a:buFont typeface="Wingdings" pitchFamily="2" charset="2"/>
              <a:buChar char="§"/>
            </a:pPr>
            <a:r>
              <a:rPr lang="de-DE" dirty="0"/>
              <a:t>Insbesondere Wettbewerber dürfen </a:t>
            </a:r>
            <a:r>
              <a:rPr lang="de-DE" b="1" dirty="0"/>
              <a:t>keine kartellrechtlich sensiblen Themen </a:t>
            </a:r>
            <a:r>
              <a:rPr lang="de-DE" dirty="0"/>
              <a:t>erörtern und Informationen austauschen – weder schriftlich noch mündlich, weder förmlich noch informell.</a:t>
            </a:r>
            <a:br>
              <a:rPr lang="de-DE" dirty="0"/>
            </a:br>
            <a:endParaRPr lang="de-DE" dirty="0"/>
          </a:p>
          <a:p>
            <a:pPr lvl="1">
              <a:buClr>
                <a:srgbClr val="C00000"/>
              </a:buClr>
              <a:buFont typeface="Wingdings" pitchFamily="2" charset="2"/>
              <a:buChar char="§"/>
            </a:pPr>
            <a:r>
              <a:rPr lang="de-DE" dirty="0"/>
              <a:t>Im Rahmen von RACER durchgeführten </a:t>
            </a:r>
            <a:r>
              <a:rPr lang="de-DE" b="1" dirty="0"/>
              <a:t>Benchmarks </a:t>
            </a:r>
            <a:r>
              <a:rPr lang="de-DE" dirty="0"/>
              <a:t>und in von RACER organisierten </a:t>
            </a:r>
            <a:r>
              <a:rPr lang="de-DE" b="1" dirty="0"/>
              <a:t>Veranstaltungen </a:t>
            </a:r>
            <a:r>
              <a:rPr lang="de-DE" dirty="0"/>
              <a:t>wird RACER </a:t>
            </a:r>
            <a:r>
              <a:rPr lang="de-DE" b="1" dirty="0"/>
              <a:t>keine kartellrechtlich sensiblen Informationen </a:t>
            </a:r>
            <a:r>
              <a:rPr lang="de-DE" dirty="0"/>
              <a:t>sammeln, dokumentieren austauschen oder auswerten.</a:t>
            </a:r>
            <a:br>
              <a:rPr lang="de-DE" dirty="0"/>
            </a:br>
            <a:endParaRPr lang="de-DE" dirty="0"/>
          </a:p>
          <a:p>
            <a:pPr lvl="1">
              <a:buClr>
                <a:srgbClr val="C00000"/>
              </a:buClr>
              <a:buFont typeface="Wingdings" pitchFamily="2" charset="2"/>
              <a:buChar char="§"/>
            </a:pPr>
            <a:r>
              <a:rPr lang="de-DE" dirty="0"/>
              <a:t>Bei </a:t>
            </a:r>
            <a:r>
              <a:rPr lang="de-DE" b="1" dirty="0"/>
              <a:t>Veranstaltungen </a:t>
            </a:r>
            <a:r>
              <a:rPr lang="de-DE" dirty="0"/>
              <a:t>übersendet RACER </a:t>
            </a:r>
            <a:r>
              <a:rPr lang="de-DE" b="1" dirty="0"/>
              <a:t>Tagesordnungspunkte</a:t>
            </a:r>
            <a:r>
              <a:rPr lang="de-DE" dirty="0"/>
              <a:t>; bei von RACER moderierten </a:t>
            </a:r>
            <a:r>
              <a:rPr lang="de-DE" dirty="0" err="1"/>
              <a:t>Ver-anstaltungen</a:t>
            </a:r>
            <a:r>
              <a:rPr lang="de-DE" dirty="0"/>
              <a:t> werden Diskussionen auf Tagesordnungspunkte </a:t>
            </a:r>
            <a:r>
              <a:rPr lang="de-DE" b="1" dirty="0"/>
              <a:t>beschränkt</a:t>
            </a:r>
            <a:r>
              <a:rPr lang="de-DE" dirty="0"/>
              <a:t>. RACER </a:t>
            </a:r>
            <a:r>
              <a:rPr lang="de-DE" b="1" dirty="0"/>
              <a:t>protokolliert </a:t>
            </a:r>
            <a:r>
              <a:rPr lang="de-DE" dirty="0"/>
              <a:t>die Diskussionen und stellt den Mitgliedsunternehmen die Protokolle zur Verfügung.</a:t>
            </a:r>
            <a:br>
              <a:rPr lang="de-DE" dirty="0"/>
            </a:br>
            <a:endParaRPr lang="de-DE" dirty="0"/>
          </a:p>
          <a:p>
            <a:pPr lvl="1">
              <a:buClr>
                <a:srgbClr val="C00000"/>
              </a:buClr>
              <a:buFont typeface="Wingdings" pitchFamily="2" charset="2"/>
              <a:buChar char="§"/>
            </a:pPr>
            <a:r>
              <a:rPr lang="de-DE" dirty="0"/>
              <a:t>RACER fordert Unternehmen und Personen dazu auf, das </a:t>
            </a:r>
            <a:r>
              <a:rPr lang="de-DE" b="1" dirty="0"/>
              <a:t>Verbot wettbewerbsbeschränkender Abreden </a:t>
            </a:r>
            <a:r>
              <a:rPr lang="de-DE" dirty="0"/>
              <a:t>stets und umfassend zu </a:t>
            </a:r>
            <a:r>
              <a:rPr lang="de-DE" b="1" dirty="0"/>
              <a:t>beachten</a:t>
            </a:r>
            <a:r>
              <a:rPr lang="de-DE" dirty="0"/>
              <a:t>.</a:t>
            </a:r>
            <a:br>
              <a:rPr lang="de-DE" dirty="0"/>
            </a:br>
            <a:endParaRPr lang="de-DE" dirty="0"/>
          </a:p>
          <a:p>
            <a:pPr lvl="1">
              <a:buClr>
                <a:srgbClr val="C00000"/>
              </a:buClr>
              <a:buFont typeface="Wingdings" pitchFamily="2" charset="2"/>
              <a:buChar char="§"/>
            </a:pPr>
            <a:r>
              <a:rPr lang="de-DE" dirty="0"/>
              <a:t>Soweit für RACER bekannt, wird RACER sich von </a:t>
            </a:r>
            <a:r>
              <a:rPr lang="de-DE" b="1" dirty="0"/>
              <a:t>wettbewerbsbeschränkenden Abreden distanzieren</a:t>
            </a:r>
            <a:r>
              <a:rPr lang="de-DE" dirty="0"/>
              <a:t>, die Veranstaltung notfalls </a:t>
            </a:r>
            <a:r>
              <a:rPr lang="de-DE" b="1" dirty="0"/>
              <a:t>beenden</a:t>
            </a:r>
            <a:r>
              <a:rPr lang="de-DE" dirty="0"/>
              <a:t>, den Vorgang </a:t>
            </a:r>
            <a:r>
              <a:rPr lang="de-DE" b="1" dirty="0"/>
              <a:t>protokollieren </a:t>
            </a:r>
            <a:r>
              <a:rPr lang="de-DE" dirty="0"/>
              <a:t>und gegebenenfalls </a:t>
            </a:r>
            <a:r>
              <a:rPr lang="de-DE" b="1" dirty="0"/>
              <a:t>weitere erforderliche</a:t>
            </a:r>
            <a:r>
              <a:rPr lang="de-DE" dirty="0"/>
              <a:t> oder angemessene </a:t>
            </a:r>
            <a:r>
              <a:rPr lang="de-DE" b="1" dirty="0"/>
              <a:t>Maßnahmen </a:t>
            </a:r>
            <a:r>
              <a:rPr lang="de-DE" dirty="0"/>
              <a:t>ergreifen.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41215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HANGETRACKING" val="true"/>
  <p:tag name="THINKCELLPRESENTATIONDONOTDELETE" val="&lt;?xml version=&quot;1.0&quot; encoding=&quot;UTF-16&quot; standalone=&quot;yes&quot;?&gt;&lt;root reqver=&quot;27037&quot;&gt;&lt;version val=&quot;32614&quot;/&gt;&lt;CPresentation id=&quot;1&quot;&gt;&lt;m_precDefaultNumber&gt;&lt;m_bNumberIsYear val=&quot;1&quot;/&gt;&lt;m_chMinusSymbol&gt;-&lt;/m_chMinusSymbol&gt;&lt;m_chDecimalSymbol17909&gt;,&lt;/m_chDecimalSymbol17909&gt;&lt;m_nGroupingDigits17909 val=&quot;3&quot;/&gt;&lt;m_chGroupingSymbol17909&gt;.&lt;/m_chGroupingSymbol17909&gt;&lt;m_yearfmt&gt;&lt;begin val=&quot;0&quot;/&gt;&lt;end val=&quot;4&quot;/&gt;&lt;/m_yearfmt&gt;&lt;/m_precDefaultNumber&gt;&lt;m_precDefaultPercent&gt;&lt;m_bNumberIsYear val=&quot;1&quot;/&gt;&lt;m_chMinusSymbol&gt;-&lt;/m_chMinusSymbol&gt;&lt;m_nDecimalDigits17909 val=&quot;0&quot;/&gt;&lt;m_chDecimalSymbol17909&gt;,&lt;/m_chDecimalSymbol17909&gt;&lt;m_nGroupingDigits17909 val=&quot;3&quot;/&gt;&lt;m_chGroupingSymbol17909&gt;.&lt;/m_chGroupingSymbol17909&gt;&lt;m_strSuffix17909&gt;%&lt;/m_strSuffix17909&gt;&lt;m_yearfmt&gt;&lt;begin val=&quot;0&quot;/&gt;&lt;end val=&quot;4&quot;/&gt;&lt;/m_yearfmt&gt;&lt;/m_precDefaultPercent&gt;&lt;m_precDefaultDate&gt;&lt;m_bNumberIsYear val=&quot;0&quot;/&gt;&lt;m_strFormatTime&gt;%d.%m.%Y&lt;/m_strFormatTime&gt;&lt;m_yearfmt&gt;&lt;begin val=&quot;0&quot;/&gt;&lt;end val=&quot;0&quot;/&gt;&lt;/m_yearfmt&gt;&lt;/m_precDefaultDate&gt;&lt;m_precDefaultDay&gt;&lt;m_bNumberIsYear val=&quot;0&quot;/&gt;&lt;m_strFormatTime&gt;%#d&lt;/m_strFormatTime&gt;&lt;m_yearfmt&gt;&lt;begin val=&quot;0&quot;/&gt;&lt;end val=&quot;4&quot;/&gt;&lt;/m_yearfmt&gt;&lt;/m_precDefaultDay&gt;&lt;m_precDefaultWeek&gt;&lt;m_bNumberIsYear val=&quot;0&quot;/&gt;&lt;m_strFormatTime&gt;%4&lt;/m_strFormatTime&gt;&lt;m_yearfmt&gt;&lt;begin val=&quot;0&quot;/&gt;&lt;end val=&quot;4&quot;/&gt;&lt;/m_yearfmt&gt;&lt;/m_precDefaultWeek&gt;&lt;m_precDefaultMonth&gt;&lt;m_bNumberIsYear val=&quot;0&quot;/&gt;&lt;m_strFormatTime&gt;%1&lt;/m_strFormatTime&gt;&lt;m_yearfmt&gt;&lt;begin val=&quot;0&quot;/&gt;&lt;end val=&quot;4&quot;/&gt;&lt;/m_yearfmt&gt;&lt;/m_precDefaultMonth&gt;&lt;m_precDefaultQuarter&gt;&lt;m_bNumberIsYear val=&quot;0&quot;/&gt;&lt;m_strFormatTime&gt;Q%5&lt;/m_strFormatTime&gt;&lt;m_yearfmt&gt;&lt;begin val=&quot;0&quot;/&gt;&lt;end val=&quot;4&quot;/&gt;&lt;/m_yearfmt&gt;&lt;/m_precDefaultQuarter&gt;&lt;m_precDefaultYear&gt;&lt;m_bNumberIsYear val=&quot;0&quot;/&gt;&lt;m_strFormatTime&gt;%Y&lt;/m_strFormatTime&gt;&lt;m_yearfmt&gt;&lt;begin val=&quot;0&quot;/&gt;&lt;end val=&quot;0&quot;/&gt;&lt;/m_yearfmt&gt;&lt;/m_precDefaultYear&gt;&lt;m_precDefaultFYDay&gt;&lt;m_yearfmt&gt;&lt;begin val=&quot;0&quot;/&gt;&lt;end val=&quot;4&quot;/&gt;&lt;/m_yearfmt&gt;&lt;/m_precDefaultFYDay&gt;&lt;m_precDefaultFYWeek&gt;&lt;m_yearfmt&gt;&lt;begin val=&quot;0&quot;/&gt;&lt;end val=&quot;4&quot;/&gt;&lt;/m_yearfmt&gt;&lt;/m_precDefaultFYWeek&gt;&lt;m_precDefaultFYMonth&gt;&lt;m_yearfmt&gt;&lt;begin val=&quot;0&quot;/&gt;&lt;end val=&quot;4&quot;/&gt;&lt;/m_yearfmt&gt;&lt;/m_precDefaultFYMonth&gt;&lt;m_precDefaultFYQuarter&gt;&lt;m_yearfmt&gt;&lt;begin val=&quot;0&quot;/&gt;&lt;end val=&quot;4&quot;/&gt;&lt;/m_yearfmt&gt;&lt;/m_precDefaultFYQuarter&gt;&lt;m_precDefaultFYYear&gt;&lt;m_yearfmt&gt;&lt;begin val=&quot;0&quot;/&gt;&lt;end val=&quot;4&quot;/&gt;&lt;/m_yearfmt&gt;&lt;/m_precDefaultFYYear&gt;&lt;m_mruColor&gt;&lt;m_vecMRU length=&quot;0&quot;/&gt;&lt;/m_mruColor&gt;&lt;m_eweekdayFirstOfWeek val=&quot;2&quot;/&gt;&lt;m_eweekdayFirstOfWorkweek val=&quot;2&quot;/&gt;&lt;m_eweekdayFirstOfWeekend val=&quot;7&quot;/&gt;&lt;/CPresentation&gt;&lt;/root&gt;"/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167</Words>
  <Application>Microsoft Office PowerPoint</Application>
  <PresentationFormat>Breitbild</PresentationFormat>
  <Paragraphs>11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Benutzerdefiniertes Design</vt:lpstr>
      <vt:lpstr>RACER Benchmark Group Anlass/Event, Plattform/Medium/ Datum | Teilnehmer</vt:lpstr>
      <vt:lpstr>Anhang: Antitrust Policy der RACER benchmark Group GmbH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RACER-Gruppe: Austausch mit anderen Unternehmen. Agenda.</dc:title>
  <dc:creator>Fischer Josef, PT-4</dc:creator>
  <cp:lastModifiedBy>Michael Wenzel</cp:lastModifiedBy>
  <cp:revision>20</cp:revision>
  <dcterms:created xsi:type="dcterms:W3CDTF">2022-01-16T22:46:08Z</dcterms:created>
  <dcterms:modified xsi:type="dcterms:W3CDTF">2024-11-14T11:13:05Z</dcterms:modified>
</cp:coreProperties>
</file>